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6" d="100"/>
          <a:sy n="56" d="100"/>
        </p:scale>
        <p:origin x="-69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581945D2-FB3D-4010-ABF7-FD84B3FF20AE}" type="datetimeFigureOut">
              <a:rPr lang="en-US" smtClean="0"/>
              <a:pPr/>
              <a:t>5/9/2013</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6984A709-D20E-4095-8B27-02978934F19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5/9/2013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5/9/2013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581945D2-FB3D-4010-ABF7-FD84B3FF20AE}" type="datetimeFigureOut">
              <a:rPr lang="en-US" smtClean="0"/>
              <a:pPr/>
              <a:t>5/9/2013</a:t>
            </a:fld>
            <a:endParaRPr lang="en-US"/>
          </a:p>
        </p:txBody>
      </p:sp>
      <p:sp>
        <p:nvSpPr>
          <p:cNvPr id="9" name="Slide Number Placeholder 8"/>
          <p:cNvSpPr>
            <a:spLocks noGrp="1"/>
          </p:cNvSpPr>
          <p:nvPr>
            <p:ph type="sldNum" sz="quarter" idx="15"/>
          </p:nvPr>
        </p:nvSpPr>
        <p:spPr/>
        <p:txBody>
          <a:bodyPr rtlCol="0"/>
          <a:lstStyle/>
          <a:p>
            <a:fld id="{6984A709-D20E-4095-8B27-02978934F19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581945D2-FB3D-4010-ABF7-FD84B3FF20AE}" type="datetimeFigureOut">
              <a:rPr lang="en-US" smtClean="0"/>
              <a:pPr/>
              <a:t>5/9/2013</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6984A709-D20E-4095-8B27-02978934F19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81945D2-FB3D-4010-ABF7-FD84B3FF20AE}" type="datetimeFigureOut">
              <a:rPr lang="en-US" smtClean="0"/>
              <a:pPr/>
              <a:t>5/9/2013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581945D2-FB3D-4010-ABF7-FD84B3FF20AE}" type="datetimeFigureOut">
              <a:rPr lang="en-US" smtClean="0"/>
              <a:pPr/>
              <a:t>5/9/2013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84A709-D20E-4095-8B27-02978934F19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581945D2-FB3D-4010-ABF7-FD84B3FF20AE}" type="datetimeFigureOut">
              <a:rPr lang="en-US" smtClean="0"/>
              <a:pPr/>
              <a:t>5/9/2013</a:t>
            </a:fld>
            <a:endParaRPr lang="en-US"/>
          </a:p>
        </p:txBody>
      </p:sp>
      <p:sp>
        <p:nvSpPr>
          <p:cNvPr id="7" name="Slide Number Placeholder 6"/>
          <p:cNvSpPr>
            <a:spLocks noGrp="1"/>
          </p:cNvSpPr>
          <p:nvPr>
            <p:ph type="sldNum" sz="quarter" idx="11"/>
          </p:nvPr>
        </p:nvSpPr>
        <p:spPr/>
        <p:txBody>
          <a:bodyPr rtlCol="0"/>
          <a:lstStyle/>
          <a:p>
            <a:fld id="{6984A709-D20E-4095-8B27-02978934F19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1945D2-FB3D-4010-ABF7-FD84B3FF20AE}" type="datetimeFigureOut">
              <a:rPr lang="en-US" smtClean="0"/>
              <a:pPr/>
              <a:t>5/9/2013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581945D2-FB3D-4010-ABF7-FD84B3FF20AE}" type="datetimeFigureOut">
              <a:rPr lang="en-US" smtClean="0"/>
              <a:pPr/>
              <a:t>5/9/2013</a:t>
            </a:fld>
            <a:endParaRPr lang="en-US"/>
          </a:p>
        </p:txBody>
      </p:sp>
      <p:sp>
        <p:nvSpPr>
          <p:cNvPr id="22" name="Slide Number Placeholder 21"/>
          <p:cNvSpPr>
            <a:spLocks noGrp="1"/>
          </p:cNvSpPr>
          <p:nvPr>
            <p:ph type="sldNum" sz="quarter" idx="15"/>
          </p:nvPr>
        </p:nvSpPr>
        <p:spPr/>
        <p:txBody>
          <a:bodyPr rtlCol="0"/>
          <a:lstStyle/>
          <a:p>
            <a:fld id="{6984A709-D20E-4095-8B27-02978934F19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581945D2-FB3D-4010-ABF7-FD84B3FF20AE}" type="datetimeFigureOut">
              <a:rPr lang="en-US" smtClean="0"/>
              <a:pPr/>
              <a:t>5/9/2013</a:t>
            </a:fld>
            <a:endParaRPr lang="en-US"/>
          </a:p>
        </p:txBody>
      </p:sp>
      <p:sp>
        <p:nvSpPr>
          <p:cNvPr id="18" name="Slide Number Placeholder 17"/>
          <p:cNvSpPr>
            <a:spLocks noGrp="1"/>
          </p:cNvSpPr>
          <p:nvPr>
            <p:ph type="sldNum" sz="quarter" idx="11"/>
          </p:nvPr>
        </p:nvSpPr>
        <p:spPr/>
        <p:txBody>
          <a:bodyPr rtlCol="0"/>
          <a:lstStyle/>
          <a:p>
            <a:fld id="{6984A709-D20E-4095-8B27-02978934F19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81945D2-FB3D-4010-ABF7-FD84B3FF20AE}" type="datetimeFigureOut">
              <a:rPr lang="en-US" smtClean="0"/>
              <a:pPr/>
              <a:t>5/9/2013</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984A709-D20E-4095-8B27-02978934F19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000"/>
            <a:ext cx="8229600" cy="838200"/>
          </a:xfrm>
        </p:spPr>
        <p:txBody>
          <a:bodyPr/>
          <a:lstStyle/>
          <a:p>
            <a:r>
              <a:rPr lang="en-US" cap="none" dirty="0" smtClean="0">
                <a:effectLst>
                  <a:outerShdw blurRad="38100" dist="38100" dir="2700000" algn="tl">
                    <a:srgbClr val="000000">
                      <a:alpha val="43137"/>
                    </a:srgbClr>
                  </a:outerShdw>
                </a:effectLst>
              </a:rPr>
              <a:t>Detail</a:t>
            </a:r>
            <a:r>
              <a:rPr lang="en-US" dirty="0" smtClean="0"/>
              <a:t>#6</a:t>
            </a:r>
            <a:endParaRPr lang="en-US" dirty="0"/>
          </a:p>
        </p:txBody>
      </p:sp>
      <p:sp>
        <p:nvSpPr>
          <p:cNvPr id="3" name="Subtitle 2"/>
          <p:cNvSpPr>
            <a:spLocks noGrp="1"/>
          </p:cNvSpPr>
          <p:nvPr>
            <p:ph type="subTitle" idx="1"/>
          </p:nvPr>
        </p:nvSpPr>
        <p:spPr>
          <a:xfrm>
            <a:off x="2286000" y="228600"/>
            <a:ext cx="6629400" cy="6629400"/>
          </a:xfrm>
        </p:spPr>
        <p:txBody>
          <a:bodyPr>
            <a:noAutofit/>
          </a:bodyPr>
          <a:lstStyle/>
          <a:p>
            <a:r>
              <a:rPr sz="2000" dirty="0" smtClean="0">
                <a:solidFill>
                  <a:schemeClr val="tx2">
                    <a:lumMod val="50000"/>
                  </a:schemeClr>
                </a:solidFill>
              </a:rPr>
              <a:t>Consider:</a:t>
            </a:r>
          </a:p>
          <a:p>
            <a:r>
              <a:rPr lang="en-US" sz="2000" dirty="0" smtClean="0">
                <a:solidFill>
                  <a:schemeClr val="tx2">
                    <a:lumMod val="50000"/>
                  </a:schemeClr>
                </a:solidFill>
              </a:rPr>
              <a:t>"</a:t>
            </a:r>
            <a:r>
              <a:rPr sz="2000" dirty="0" smtClean="0">
                <a:solidFill>
                  <a:schemeClr val="tx2">
                    <a:lumMod val="50000"/>
                  </a:schemeClr>
                </a:solidFill>
              </a:rPr>
              <a:t>He went on till he </a:t>
            </a:r>
            <a:r>
              <a:rPr sz="2000" dirty="0" smtClean="0">
                <a:solidFill>
                  <a:schemeClr val="tx2">
                    <a:lumMod val="50000"/>
                  </a:schemeClr>
                </a:solidFill>
              </a:rPr>
              <a:t>cam</a:t>
            </a:r>
            <a:r>
              <a:rPr lang="en-US" sz="2000" dirty="0" smtClean="0">
                <a:solidFill>
                  <a:schemeClr val="tx2">
                    <a:lumMod val="50000"/>
                  </a:schemeClr>
                </a:solidFill>
              </a:rPr>
              <a:t>e</a:t>
            </a:r>
            <a:r>
              <a:rPr sz="2000" dirty="0" smtClean="0">
                <a:solidFill>
                  <a:schemeClr val="tx2">
                    <a:lumMod val="50000"/>
                  </a:schemeClr>
                </a:solidFill>
              </a:rPr>
              <a:t> </a:t>
            </a:r>
            <a:r>
              <a:rPr sz="2000" dirty="0" smtClean="0">
                <a:solidFill>
                  <a:schemeClr val="tx2">
                    <a:lumMod val="50000"/>
                  </a:schemeClr>
                </a:solidFill>
              </a:rPr>
              <a:t>to the first milestone, which stood in the bank, half-way up a steep hill. He rested his basket on the top of the stone, placed his elbows on it, and gave way to a convulsive twitch, which was worse than sob, because it was so hard and so dry.</a:t>
            </a:r>
            <a:r>
              <a:rPr lang="en-US" sz="2000" dirty="0" smtClean="0">
                <a:solidFill>
                  <a:schemeClr val="tx2">
                    <a:lumMod val="50000"/>
                  </a:schemeClr>
                </a:solidFill>
              </a:rPr>
              <a:t>"</a:t>
            </a:r>
            <a:endParaRPr sz="2000" dirty="0" smtClean="0">
              <a:solidFill>
                <a:schemeClr val="tx2">
                  <a:lumMod val="50000"/>
                </a:schemeClr>
              </a:solidFill>
            </a:endParaRPr>
          </a:p>
          <a:p>
            <a:pPr>
              <a:buFontTx/>
              <a:buChar char="-"/>
            </a:pPr>
            <a:r>
              <a:rPr sz="2000" dirty="0" smtClean="0">
                <a:solidFill>
                  <a:schemeClr val="tx2">
                    <a:lumMod val="50000"/>
                  </a:schemeClr>
                </a:solidFill>
              </a:rPr>
              <a:t>- Thomas Hardy, </a:t>
            </a:r>
            <a:r>
              <a:rPr sz="2000" i="1" dirty="0" smtClean="0">
                <a:solidFill>
                  <a:schemeClr val="tx2">
                    <a:lumMod val="50000"/>
                  </a:schemeClr>
                </a:solidFill>
              </a:rPr>
              <a:t>The Mayor of </a:t>
            </a:r>
            <a:r>
              <a:rPr sz="2000" i="1" dirty="0" err="1" smtClean="0">
                <a:solidFill>
                  <a:schemeClr val="tx2">
                    <a:lumMod val="50000"/>
                  </a:schemeClr>
                </a:solidFill>
              </a:rPr>
              <a:t>Casterbridge</a:t>
            </a:r>
            <a:endParaRPr sz="2000" i="1" dirty="0" smtClean="0">
              <a:solidFill>
                <a:schemeClr val="tx2">
                  <a:lumMod val="50000"/>
                </a:schemeClr>
              </a:solidFill>
            </a:endParaRPr>
          </a:p>
          <a:p>
            <a:pPr>
              <a:buFontTx/>
              <a:buChar char="-"/>
            </a:pPr>
            <a:endParaRPr sz="2000" i="1" dirty="0" smtClean="0">
              <a:solidFill>
                <a:schemeClr val="tx2">
                  <a:lumMod val="50000"/>
                </a:schemeClr>
              </a:solidFill>
            </a:endParaRPr>
          </a:p>
          <a:p>
            <a:r>
              <a:rPr sz="2000" dirty="0" smtClean="0">
                <a:solidFill>
                  <a:schemeClr val="tx2">
                    <a:lumMod val="50000"/>
                  </a:schemeClr>
                </a:solidFill>
              </a:rPr>
              <a:t>Discuss:</a:t>
            </a:r>
          </a:p>
          <a:p>
            <a:pPr marL="342900" indent="-342900">
              <a:buFont typeface="+mj-lt"/>
              <a:buAutoNum type="arabicPeriod"/>
            </a:pPr>
            <a:r>
              <a:rPr sz="2000" dirty="0" smtClean="0">
                <a:solidFill>
                  <a:schemeClr val="tx2">
                    <a:lumMod val="50000"/>
                  </a:schemeClr>
                </a:solidFill>
              </a:rPr>
              <a:t>How do the details in this passage prepare you for the </a:t>
            </a:r>
            <a:r>
              <a:rPr sz="2000" i="1" dirty="0" smtClean="0">
                <a:solidFill>
                  <a:schemeClr val="tx2">
                    <a:lumMod val="50000"/>
                  </a:schemeClr>
                </a:solidFill>
              </a:rPr>
              <a:t>convulsive twitch</a:t>
            </a:r>
            <a:r>
              <a:rPr sz="2000" dirty="0" smtClean="0">
                <a:solidFill>
                  <a:schemeClr val="tx2">
                    <a:lumMod val="50000"/>
                  </a:schemeClr>
                </a:solidFill>
              </a:rPr>
              <a:t> at the end of the passage.</a:t>
            </a:r>
          </a:p>
          <a:p>
            <a:pPr marL="342900" indent="-342900">
              <a:buFont typeface="+mj-lt"/>
              <a:buAutoNum type="arabicPeriod"/>
            </a:pPr>
            <a:endParaRPr sz="2000" dirty="0" smtClean="0">
              <a:solidFill>
                <a:schemeClr val="tx2">
                  <a:lumMod val="50000"/>
                </a:schemeClr>
              </a:solidFill>
            </a:endParaRPr>
          </a:p>
          <a:p>
            <a:pPr marL="342900" indent="-342900">
              <a:buFont typeface="+mj-lt"/>
              <a:buAutoNum type="arabicPeriod"/>
            </a:pPr>
            <a:r>
              <a:rPr sz="2000" dirty="0" smtClean="0">
                <a:solidFill>
                  <a:schemeClr val="tx2">
                    <a:lumMod val="50000"/>
                  </a:schemeClr>
                </a:solidFill>
              </a:rPr>
              <a:t>This passage does not describe the character's face at all. What effect does this lack of detail have on the reader?</a:t>
            </a:r>
          </a:p>
          <a:p>
            <a:endParaRPr sz="20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#6</a:t>
            </a:r>
            <a:endParaRPr lang="en-US" dirty="0"/>
          </a:p>
        </p:txBody>
      </p:sp>
      <p:sp>
        <p:nvSpPr>
          <p:cNvPr id="3" name="Content Placeholder 2"/>
          <p:cNvSpPr>
            <a:spLocks noGrp="1"/>
          </p:cNvSpPr>
          <p:nvPr>
            <p:ph sz="quarter" idx="1"/>
          </p:nvPr>
        </p:nvSpPr>
        <p:spPr>
          <a:xfrm>
            <a:off x="381000" y="2133600"/>
            <a:ext cx="8229600" cy="3200400"/>
          </a:xfrm>
        </p:spPr>
        <p:txBody>
          <a:bodyPr>
            <a:normAutofit/>
          </a:bodyPr>
          <a:lstStyle/>
          <a:p>
            <a:pPr algn="ctr">
              <a:buNone/>
            </a:pPr>
            <a:r>
              <a:rPr lang="en-US" dirty="0" smtClean="0"/>
              <a:t>Apply:</a:t>
            </a:r>
          </a:p>
          <a:p>
            <a:pPr algn="ctr">
              <a:buNone/>
            </a:pPr>
            <a:r>
              <a:rPr lang="en-US" dirty="0" smtClean="0"/>
              <a:t>Plan a pantomime of the scene described in this passage and perform it for the class. After several people have performed their pantomimes, discuss the facial expressions they used in their pantomimes. Discuss the similarities and the differences and how they relate to the use of detail in </a:t>
            </a:r>
            <a:r>
              <a:rPr lang="en-US" smtClean="0"/>
              <a:t>the passage.</a:t>
            </a:r>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537</TotalTime>
  <Words>181</Words>
  <Application>Microsoft Office PowerPoint</Application>
  <PresentationFormat>On-screen Show (4:3)</PresentationFormat>
  <Paragraphs>12</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Oriel</vt:lpstr>
      <vt:lpstr>Detail#6</vt:lpstr>
      <vt:lpstr>Detail #6</vt:lpstr>
    </vt:vector>
  </TitlesOfParts>
  <Company>USD 259</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kfrederick</dc:creator>
  <cp:lastModifiedBy>Kelly Frederick</cp:lastModifiedBy>
  <cp:revision>42</cp:revision>
  <dcterms:created xsi:type="dcterms:W3CDTF">2008-08-19T21:40:58Z</dcterms:created>
  <dcterms:modified xsi:type="dcterms:W3CDTF">2013-05-09T17:07:34Z</dcterms:modified>
</cp:coreProperties>
</file>